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6"/>
  </p:notesMasterIdLst>
  <p:sldIdLst>
    <p:sldId id="256" r:id="rId2"/>
    <p:sldId id="286" r:id="rId3"/>
    <p:sldId id="264" r:id="rId4"/>
    <p:sldId id="262" r:id="rId5"/>
    <p:sldId id="263" r:id="rId6"/>
    <p:sldId id="265" r:id="rId7"/>
    <p:sldId id="267" r:id="rId8"/>
    <p:sldId id="270" r:id="rId9"/>
    <p:sldId id="271" r:id="rId10"/>
    <p:sldId id="268" r:id="rId11"/>
    <p:sldId id="287" r:id="rId12"/>
    <p:sldId id="272" r:id="rId13"/>
    <p:sldId id="257" r:id="rId14"/>
    <p:sldId id="273" r:id="rId15"/>
    <p:sldId id="274" r:id="rId16"/>
    <p:sldId id="275" r:id="rId17"/>
    <p:sldId id="276" r:id="rId18"/>
    <p:sldId id="258" r:id="rId19"/>
    <p:sldId id="280" r:id="rId20"/>
    <p:sldId id="281" r:id="rId21"/>
    <p:sldId id="282" r:id="rId22"/>
    <p:sldId id="283" r:id="rId23"/>
    <p:sldId id="284" r:id="rId24"/>
    <p:sldId id="278" r:id="rId25"/>
  </p:sldIdLst>
  <p:sldSz cx="9144000" cy="6858000" type="screen4x3"/>
  <p:notesSz cx="6769100" cy="9906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33813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C9C13-4D56-4A4D-A59C-E8C89776A93C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6275" y="4705350"/>
            <a:ext cx="541655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33813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5FEA8-41E5-4D5C-9740-FA07E59638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0920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5FEA8-41E5-4D5C-9740-FA07E59638B3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2016-12-13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58" y="2428868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Dyplom </a:t>
            </a:r>
            <a:br>
              <a:rPr lang="pl-PL" dirty="0" smtClean="0"/>
            </a:br>
            <a:r>
              <a:rPr lang="pl-PL" dirty="0" smtClean="0"/>
              <a:t>ukończenia studiów </a:t>
            </a:r>
            <a:br>
              <a:rPr lang="pl-PL" dirty="0" smtClean="0"/>
            </a:br>
            <a:r>
              <a:rPr lang="pl-PL" dirty="0" smtClean="0"/>
              <a:t>i suplement do dyplomu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500694" y="6000768"/>
            <a:ext cx="3000396" cy="638164"/>
          </a:xfrm>
        </p:spPr>
        <p:txBody>
          <a:bodyPr>
            <a:normAutofit/>
          </a:bodyPr>
          <a:lstStyle/>
          <a:p>
            <a:pPr algn="r"/>
            <a:r>
              <a:rPr lang="pl-PL" sz="2400" dirty="0" smtClean="0">
                <a:solidFill>
                  <a:srgbClr val="002060"/>
                </a:solidFill>
              </a:rPr>
              <a:t> mgr Anna Groń</a:t>
            </a:r>
          </a:p>
          <a:p>
            <a:pPr algn="r"/>
            <a:endParaRPr lang="pl-PL" sz="2400" dirty="0" smtClean="0">
              <a:solidFill>
                <a:srgbClr val="002060"/>
              </a:solidFill>
            </a:endParaRPr>
          </a:p>
          <a:p>
            <a:pPr algn="r"/>
            <a:endParaRPr lang="pl-PL" sz="2400" dirty="0" smtClean="0"/>
          </a:p>
          <a:p>
            <a:pPr algn="r"/>
            <a:endParaRPr lang="pl-PL" sz="2400" dirty="0" smtClean="0"/>
          </a:p>
          <a:p>
            <a:pPr algn="r"/>
            <a:endParaRPr lang="pl-PL" sz="2400" dirty="0"/>
          </a:p>
        </p:txBody>
      </p:sp>
      <p:pic>
        <p:nvPicPr>
          <p:cNvPr id="4" name="Picture 2" descr="C:\Users\Dominik\Desktop\tabliczka_fin_04032013.pd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067175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285720" y="2214554"/>
            <a:ext cx="8183562" cy="1050925"/>
          </a:xfrm>
        </p:spPr>
        <p:txBody>
          <a:bodyPr>
            <a:normAutofit/>
          </a:bodyPr>
          <a:lstStyle/>
          <a:p>
            <a:pPr algn="ctr"/>
            <a:r>
              <a:rPr lang="pl-PL" sz="5400" dirty="0" smtClean="0"/>
              <a:t>DYPLOM</a:t>
            </a:r>
            <a:endParaRPr lang="pl-P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/>
          <a:lstStyle/>
          <a:p>
            <a:r>
              <a:rPr lang="pl-PL" sz="2800" dirty="0" smtClean="0"/>
              <a:t>Zgodnie z </a:t>
            </a:r>
            <a:r>
              <a:rPr lang="pl-PL" sz="2800" b="1" dirty="0" smtClean="0"/>
              <a:t>uchwałą </a:t>
            </a:r>
            <a:r>
              <a:rPr lang="pl-PL" sz="2800" dirty="0" smtClean="0"/>
              <a:t>nr 126/XII/2012 </a:t>
            </a:r>
            <a:r>
              <a:rPr lang="pl-PL" sz="2800" b="1" dirty="0" smtClean="0"/>
              <a:t>Senatu Uniwersytetu Jagiellońskiego</a:t>
            </a:r>
            <a:r>
              <a:rPr lang="pl-PL" sz="2800" dirty="0" smtClean="0"/>
              <a:t> z dnia 19 grudnia 2012 roku w sprawie  zatwierdzenia </a:t>
            </a:r>
            <a:r>
              <a:rPr lang="pl-PL" sz="2800" dirty="0" smtClean="0">
                <a:solidFill>
                  <a:srgbClr val="FF0000"/>
                </a:solidFill>
              </a:rPr>
              <a:t>uczelnianych wzorów dyplomów </a:t>
            </a:r>
            <a:r>
              <a:rPr lang="pl-PL" sz="2800" dirty="0" smtClean="0"/>
              <a:t>ukończenia studiów  pierwszego stopnia, drugiego stopnia  oraz jednolitych studiów magisterskich, wzoru świadectwa ukończenia studiów podyplomowych oraz wzoru świadectwa ukończenia kursu dokształcającego na Uniwersytecie Jagiellońskim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4285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800" dirty="0" smtClean="0"/>
              <a:t>Uczelniany wzór dyplomu:</a:t>
            </a:r>
          </a:p>
          <a:p>
            <a:endParaRPr lang="pl-PL" sz="2800" b="1" dirty="0" smtClean="0"/>
          </a:p>
          <a:p>
            <a:r>
              <a:rPr lang="pl-PL" sz="2800" dirty="0" smtClean="0"/>
              <a:t>dyplom formatu a4, dwustronny,</a:t>
            </a:r>
          </a:p>
          <a:p>
            <a:endParaRPr lang="pl-PL" sz="2800" dirty="0" smtClean="0"/>
          </a:p>
          <a:p>
            <a:r>
              <a:rPr lang="pl-PL" sz="2800" dirty="0" smtClean="0"/>
              <a:t>wydawany w oprawie:</a:t>
            </a:r>
          </a:p>
          <a:p>
            <a:pPr>
              <a:buNone/>
            </a:pPr>
            <a:r>
              <a:rPr lang="pl-PL" sz="2800" dirty="0" smtClean="0"/>
              <a:t>- granatowej</a:t>
            </a:r>
          </a:p>
          <a:p>
            <a:pPr>
              <a:buNone/>
            </a:pPr>
            <a:r>
              <a:rPr lang="pl-PL" sz="2800" dirty="0" smtClean="0"/>
              <a:t>- bordowej-dyplom z wyróżnieniem.</a:t>
            </a:r>
          </a:p>
          <a:p>
            <a:pPr>
              <a:buNone/>
            </a:pPr>
            <a:r>
              <a:rPr lang="pl-PL" sz="2800" dirty="0" smtClean="0"/>
              <a:t> </a:t>
            </a:r>
          </a:p>
          <a:p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ymbol zastępczy zawartości 6" descr="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8662" y="714356"/>
            <a:ext cx="3133358" cy="4525962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0" y="714356"/>
            <a:ext cx="4217672" cy="52149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2400" dirty="0" smtClean="0"/>
              <a:t>- nazwa uczelni i godło,</a:t>
            </a:r>
          </a:p>
          <a:p>
            <a:pPr>
              <a:buNone/>
            </a:pPr>
            <a:r>
              <a:rPr lang="pl-PL" sz="2400" dirty="0" smtClean="0"/>
              <a:t>- informacja czy jest </a:t>
            </a:r>
          </a:p>
          <a:p>
            <a:pPr>
              <a:buNone/>
            </a:pPr>
            <a:r>
              <a:rPr lang="pl-PL" sz="2400" dirty="0" smtClean="0"/>
              <a:t>	to oryginał czy odpis,</a:t>
            </a:r>
          </a:p>
          <a:p>
            <a:pPr>
              <a:buNone/>
            </a:pPr>
            <a:r>
              <a:rPr lang="pl-PL" sz="2400" dirty="0" smtClean="0"/>
              <a:t>- informacja</a:t>
            </a:r>
          </a:p>
          <a:p>
            <a:pPr>
              <a:buNone/>
            </a:pPr>
            <a:r>
              <a:rPr lang="pl-PL" sz="2400" dirty="0" smtClean="0"/>
              <a:t>  o wyróżnieniu,</a:t>
            </a:r>
          </a:p>
          <a:p>
            <a:pPr>
              <a:buNone/>
            </a:pPr>
            <a:r>
              <a:rPr lang="pl-PL" sz="2400" dirty="0" smtClean="0"/>
              <a:t>- miejsce na zdjęcie,</a:t>
            </a:r>
          </a:p>
          <a:p>
            <a:pPr>
              <a:buNone/>
            </a:pPr>
            <a:r>
              <a:rPr lang="pl-PL" sz="2400" dirty="0" smtClean="0"/>
              <a:t>- pieczęć tłoczona, </a:t>
            </a:r>
          </a:p>
          <a:p>
            <a:pPr>
              <a:buNone/>
            </a:pPr>
            <a:r>
              <a:rPr lang="pl-PL" sz="2400" dirty="0" smtClean="0"/>
              <a:t>- podpis posiadacza,</a:t>
            </a:r>
          </a:p>
          <a:p>
            <a:pPr>
              <a:buNone/>
            </a:pPr>
            <a:r>
              <a:rPr lang="pl-PL" sz="2400" dirty="0" smtClean="0"/>
              <a:t>- imię/imiona i nazwisko,</a:t>
            </a:r>
          </a:p>
          <a:p>
            <a:pPr>
              <a:buNone/>
            </a:pPr>
            <a:r>
              <a:rPr lang="pl-PL" sz="2400" dirty="0" smtClean="0"/>
              <a:t>- ocena,</a:t>
            </a:r>
          </a:p>
          <a:p>
            <a:pPr>
              <a:buNone/>
            </a:pPr>
            <a:r>
              <a:rPr lang="pl-PL" sz="2400" dirty="0" smtClean="0"/>
              <a:t>- data ukończenia studiów,</a:t>
            </a:r>
          </a:p>
          <a:p>
            <a:pPr>
              <a:buNone/>
            </a:pPr>
            <a:r>
              <a:rPr lang="pl-PL" sz="2400" dirty="0" smtClean="0"/>
              <a:t>- tytuł zawodowy,</a:t>
            </a:r>
          </a:p>
          <a:p>
            <a:pPr>
              <a:buNone/>
            </a:pPr>
            <a:r>
              <a:rPr lang="pl-PL" sz="2400" dirty="0" smtClean="0"/>
              <a:t>- numer dyplomu,</a:t>
            </a:r>
          </a:p>
          <a:p>
            <a:pPr>
              <a:buNone/>
            </a:pPr>
            <a:r>
              <a:rPr lang="pl-PL" sz="2400" dirty="0" smtClean="0"/>
              <a:t>- Św. Stanisław,</a:t>
            </a:r>
          </a:p>
          <a:p>
            <a:pPr>
              <a:buNone/>
            </a:pPr>
            <a:r>
              <a:rPr lang="pl-PL" sz="2400" dirty="0" smtClean="0"/>
              <a:t> </a:t>
            </a:r>
          </a:p>
          <a:p>
            <a:pPr>
              <a:buNone/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7" descr="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8662" y="857232"/>
            <a:ext cx="3038842" cy="4389438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86248" y="857232"/>
            <a:ext cx="4217672" cy="478634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- imię/imiona i nazwisko,</a:t>
            </a:r>
          </a:p>
          <a:p>
            <a:pPr>
              <a:buNone/>
            </a:pPr>
            <a:r>
              <a:rPr lang="pl-PL" dirty="0" smtClean="0"/>
              <a:t>- data i miejsce urodzenia (jeśli poza Polską to dopisywany jest kraj),</a:t>
            </a:r>
          </a:p>
          <a:p>
            <a:pPr>
              <a:buNone/>
            </a:pPr>
            <a:r>
              <a:rPr lang="pl-PL" dirty="0" smtClean="0"/>
              <a:t>- kierunek studiów,</a:t>
            </a:r>
          </a:p>
          <a:p>
            <a:pPr>
              <a:buNone/>
            </a:pPr>
            <a:r>
              <a:rPr lang="pl-PL" dirty="0" smtClean="0"/>
              <a:t>- pieczątki imienne </a:t>
            </a:r>
          </a:p>
          <a:p>
            <a:pPr>
              <a:buNone/>
            </a:pPr>
            <a:r>
              <a:rPr lang="pl-PL" dirty="0" smtClean="0"/>
              <a:t>	i podpisy Dziekana </a:t>
            </a:r>
          </a:p>
          <a:p>
            <a:pPr>
              <a:buNone/>
            </a:pPr>
            <a:r>
              <a:rPr lang="pl-PL" dirty="0" smtClean="0"/>
              <a:t>	oraz Prorektora</a:t>
            </a:r>
          </a:p>
          <a:p>
            <a:pPr>
              <a:buNone/>
            </a:pPr>
            <a:r>
              <a:rPr lang="pl-PL" dirty="0" smtClean="0"/>
              <a:t>	(z </a:t>
            </a:r>
            <a:r>
              <a:rPr lang="pl-PL" dirty="0" err="1" smtClean="0"/>
              <a:t>up.Rektora</a:t>
            </a:r>
            <a:r>
              <a:rPr lang="pl-PL" dirty="0" smtClean="0"/>
              <a:t>),</a:t>
            </a:r>
          </a:p>
          <a:p>
            <a:pPr>
              <a:buNone/>
            </a:pPr>
            <a:r>
              <a:rPr lang="pl-PL" dirty="0" smtClean="0"/>
              <a:t>- pieczęć urzędowa,</a:t>
            </a:r>
          </a:p>
          <a:p>
            <a:pPr>
              <a:buNone/>
            </a:pPr>
            <a:r>
              <a:rPr lang="pl-PL" dirty="0" smtClean="0"/>
              <a:t>- miejsce i data wydania dyplomu.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/>
          <a:lstStyle/>
          <a:p>
            <a:r>
              <a:rPr lang="pl-PL" dirty="0" smtClean="0"/>
              <a:t>Dyplom i suplement może odebrać: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- właściciel dyplomu,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- upoważniona osoba (upoważnienie notarialne),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lub może być wysłany pocztą na wskazany </a:t>
            </a:r>
          </a:p>
          <a:p>
            <a:pPr marL="109728" indent="0">
              <a:buNone/>
            </a:pPr>
            <a:r>
              <a:rPr lang="pl-PL" dirty="0" smtClean="0"/>
              <a:t>  w pisemnym wniosku adres, za zwrotnym</a:t>
            </a:r>
          </a:p>
          <a:p>
            <a:pPr marL="109728" indent="0">
              <a:buNone/>
            </a:pPr>
            <a:r>
              <a:rPr lang="pl-PL" dirty="0" smtClean="0"/>
              <a:t>  poświadczeniem odbioru.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2357430"/>
            <a:ext cx="8183880" cy="1051560"/>
          </a:xfrm>
        </p:spPr>
        <p:txBody>
          <a:bodyPr/>
          <a:lstStyle/>
          <a:p>
            <a:pPr algn="ctr"/>
            <a:r>
              <a:rPr lang="pl-PL" dirty="0" smtClean="0"/>
              <a:t>SUPLEMENT DO DYPLOMU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/>
          </a:bodyPr>
          <a:lstStyle/>
          <a:p>
            <a:r>
              <a:rPr lang="pl-PL" sz="2400" dirty="0" smtClean="0"/>
              <a:t>drukowany dwustronnie na białym papierze formatu A4,</a:t>
            </a:r>
          </a:p>
          <a:p>
            <a:r>
              <a:rPr lang="pl-PL" sz="2400" dirty="0" smtClean="0"/>
              <a:t>wydawany w brązowej okładce,</a:t>
            </a:r>
          </a:p>
          <a:p>
            <a:r>
              <a:rPr lang="pl-PL" sz="2400" dirty="0" smtClean="0"/>
              <a:t> drukowany jako:</a:t>
            </a:r>
          </a:p>
          <a:p>
            <a:pPr>
              <a:buNone/>
            </a:pPr>
            <a:r>
              <a:rPr lang="pl-PL" sz="2400" dirty="0" smtClean="0"/>
              <a:t>- suplement do dyplomu,</a:t>
            </a:r>
          </a:p>
          <a:p>
            <a:pPr>
              <a:buNone/>
            </a:pPr>
            <a:r>
              <a:rPr lang="pl-PL" sz="2400" dirty="0" smtClean="0"/>
              <a:t>- odpis przeznaczony do akt,</a:t>
            </a:r>
          </a:p>
          <a:p>
            <a:pPr>
              <a:buNone/>
            </a:pPr>
            <a:r>
              <a:rPr lang="pl-PL" sz="2400" dirty="0" smtClean="0"/>
              <a:t>- </a:t>
            </a:r>
            <a:r>
              <a:rPr lang="pl-PL" sz="2400" dirty="0" err="1" smtClean="0"/>
              <a:t>transkrypt</a:t>
            </a:r>
            <a:r>
              <a:rPr lang="pl-PL" sz="2400" dirty="0" smtClean="0"/>
              <a:t> ( suplement w tłumaczeniu na język angielski)</a:t>
            </a:r>
          </a:p>
          <a:p>
            <a:pPr>
              <a:buNone/>
            </a:pPr>
            <a:r>
              <a:rPr lang="pl-PL" sz="2400" dirty="0" smtClean="0"/>
              <a:t>*wydawany w maksymalnie trzech egzemplarzach,</a:t>
            </a:r>
          </a:p>
          <a:p>
            <a:pPr>
              <a:buNone/>
            </a:pPr>
            <a:r>
              <a:rPr lang="pl-PL" sz="2400" dirty="0" smtClean="0"/>
              <a:t>*otrzymują go tylko te osoby, które złożyły wniosek</a:t>
            </a:r>
          </a:p>
          <a:p>
            <a:pPr>
              <a:buNone/>
            </a:pPr>
            <a:r>
              <a:rPr lang="pl-PL" sz="2400" dirty="0" smtClean="0"/>
              <a:t>  o wydanie dyplomu w języku obcym.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>
              <a:buFontTx/>
              <a:buChar char="-"/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minik\Desktop\szkolenie-prezentacja\materiały po obróbce\S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42910" y="1285860"/>
            <a:ext cx="3127289" cy="4525962"/>
          </a:xfrm>
          <a:prstGeom prst="rect">
            <a:avLst/>
          </a:prstGeom>
          <a:noFill/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- nazwa dokumentu oraz nazwa i informacje o uczelni, która go wydała,</a:t>
            </a:r>
          </a:p>
          <a:p>
            <a:pPr>
              <a:buNone/>
            </a:pPr>
            <a:r>
              <a:rPr lang="pl-PL" sz="2400" dirty="0" smtClean="0"/>
              <a:t>- wyjaśnienie w jakim celu się go wydaje,</a:t>
            </a:r>
          </a:p>
          <a:p>
            <a:pPr>
              <a:buNone/>
            </a:pPr>
            <a:r>
              <a:rPr lang="pl-PL" sz="2400" dirty="0" smtClean="0"/>
              <a:t>- informacje o posiadaczu dyplomu,</a:t>
            </a:r>
          </a:p>
          <a:p>
            <a:pPr>
              <a:buFontTx/>
              <a:buChar char="-"/>
            </a:pPr>
            <a:endParaRPr lang="pl-PL" sz="2400" dirty="0" smtClean="0"/>
          </a:p>
          <a:p>
            <a:pPr>
              <a:buFontTx/>
              <a:buChar char="-"/>
            </a:pPr>
            <a:endParaRPr lang="pl-PL" sz="2400" dirty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Informacje zawarte w suplemencie to między innymi: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/>
          </a:bodyPr>
          <a:lstStyle/>
          <a:p>
            <a:r>
              <a:rPr lang="pl-PL" sz="2400" dirty="0" smtClean="0"/>
              <a:t>Ponadto w suplemencie znajdują się szczegółowe informacje dotyczące przebiegu studiów: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- forma studiów:</a:t>
            </a:r>
          </a:p>
          <a:p>
            <a:pPr>
              <a:buNone/>
            </a:pPr>
            <a:r>
              <a:rPr lang="pl-PL" sz="2400" dirty="0" smtClean="0"/>
              <a:t>*stacjonarne</a:t>
            </a:r>
          </a:p>
          <a:p>
            <a:pPr>
              <a:buNone/>
            </a:pPr>
            <a:r>
              <a:rPr lang="pl-PL" sz="2400" dirty="0" smtClean="0"/>
              <a:t>*niestacjonarne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- wymagania programowe</a:t>
            </a:r>
          </a:p>
          <a:p>
            <a:pPr>
              <a:buNone/>
            </a:pPr>
            <a:r>
              <a:rPr lang="pl-PL" sz="2400" dirty="0" smtClean="0"/>
              <a:t>*informacja dotycząca standardów nauczania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- liczba zdobytych punktów ECTS,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/>
          </a:bodyPr>
          <a:lstStyle/>
          <a:p>
            <a:r>
              <a:rPr lang="pl-PL" dirty="0" smtClean="0"/>
              <a:t>Zgodnie z § 11 rozporządzenia </a:t>
            </a:r>
            <a:r>
              <a:rPr lang="pl-PL" dirty="0" err="1" smtClean="0"/>
              <a:t>MNiSW</a:t>
            </a:r>
            <a:r>
              <a:rPr lang="pl-PL" dirty="0" smtClean="0"/>
              <a:t> z dnia 16 września 2016 r. w sprawie dokumentacji przebiegu studiów: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„</a:t>
            </a:r>
            <a:r>
              <a:rPr lang="pl-PL" sz="3200" dirty="0" smtClean="0"/>
              <a:t>W terminie 30 dni od dnia ukończenia</a:t>
            </a:r>
          </a:p>
          <a:p>
            <a:pPr>
              <a:buNone/>
            </a:pPr>
            <a:r>
              <a:rPr lang="pl-PL" sz="3200" dirty="0" smtClean="0"/>
              <a:t>studiów uczelnia sporządza i wydaje</a:t>
            </a:r>
          </a:p>
          <a:p>
            <a:pPr>
              <a:buNone/>
            </a:pPr>
            <a:r>
              <a:rPr lang="pl-PL" sz="3200" dirty="0" smtClean="0"/>
              <a:t>absolwentowi dyplom ukończenia</a:t>
            </a:r>
          </a:p>
          <a:p>
            <a:pPr>
              <a:buNone/>
            </a:pPr>
            <a:r>
              <a:rPr lang="pl-PL" sz="3200" dirty="0" smtClean="0"/>
              <a:t>studiów wraz z dwoma odpisami </a:t>
            </a:r>
          </a:p>
          <a:p>
            <a:pPr>
              <a:buNone/>
            </a:pPr>
            <a:r>
              <a:rPr lang="pl-PL" sz="3200" dirty="0" smtClean="0"/>
              <a:t>i suplementem do dyplomu oraz</a:t>
            </a:r>
          </a:p>
          <a:p>
            <a:pPr>
              <a:buNone/>
            </a:pPr>
            <a:r>
              <a:rPr lang="pl-PL" sz="3200" dirty="0" smtClean="0"/>
              <a:t>dokonuje wpisu do księgi dyplomów”.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- </a:t>
            </a:r>
            <a:r>
              <a:rPr lang="pl-PL" sz="2400" dirty="0"/>
              <a:t>s</a:t>
            </a:r>
            <a:r>
              <a:rPr lang="pl-PL" sz="2400" dirty="0" smtClean="0"/>
              <a:t>zczegóły cyklu dydaktycznego z podziałem na poszczególne lata studiów:</a:t>
            </a:r>
          </a:p>
          <a:p>
            <a:pPr>
              <a:buNone/>
            </a:pPr>
            <a:r>
              <a:rPr lang="pl-PL" sz="2400" dirty="0" smtClean="0"/>
              <a:t>* wymienione są przedmioty wraz z liczbą godzin zrealizowanych z danego przedmiotu, z podziałem na wykłady, ćwiczenia i seminaria oraz ocena </a:t>
            </a:r>
            <a:br>
              <a:rPr lang="pl-PL" sz="2400" dirty="0" smtClean="0"/>
            </a:br>
            <a:r>
              <a:rPr lang="pl-PL" sz="2400" dirty="0" smtClean="0"/>
              <a:t>i punkty ECTS.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	W przypadku odbywania części zajęć na innej uczelni ( np. ERASMUS) lub jeśli ktoś został przyjęty w ramach przeniesienia, pod wykazem  przedmiotów umieszczana jest nazwa  tej uczelni.</a:t>
            </a:r>
          </a:p>
          <a:p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57148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- informacja o średniej z całego toku studiów obliczana jest jako średnia ważona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*punkty przy obliczaniu średniej dla przedmiotów trwających kilka lat nie sumują się,</a:t>
            </a:r>
          </a:p>
          <a:p>
            <a:pPr>
              <a:buNone/>
            </a:pPr>
            <a:r>
              <a:rPr lang="pl-PL" dirty="0" smtClean="0"/>
              <a:t>*jeśli z danego przedmiotu student posiada dwie oceny to przy wyliczaniu średniej powinny  być traktowane  jak dwie odrębne oceny,</a:t>
            </a:r>
          </a:p>
          <a:p>
            <a:pPr>
              <a:buNone/>
            </a:pPr>
            <a:r>
              <a:rPr lang="pl-PL" dirty="0" smtClean="0"/>
              <a:t>*obliczana jest do dwóch miejsc po przecinku z ocen uzyskanych z egzaminów i zaliczeń na ocenę.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Zgodnie z Regulaminem ogólny wynik</a:t>
            </a:r>
          </a:p>
          <a:p>
            <a:pPr>
              <a:buNone/>
            </a:pPr>
            <a:r>
              <a:rPr lang="pl-PL" dirty="0" smtClean="0"/>
              <a:t>studiów wpisuje się według następujących</a:t>
            </a:r>
          </a:p>
          <a:p>
            <a:pPr>
              <a:buNone/>
            </a:pPr>
            <a:r>
              <a:rPr lang="pl-PL" dirty="0" smtClean="0"/>
              <a:t>przedziałów:</a:t>
            </a:r>
          </a:p>
          <a:p>
            <a:pPr>
              <a:buNone/>
            </a:pPr>
            <a:r>
              <a:rPr lang="pl-PL" dirty="0" smtClean="0"/>
              <a:t> 		 od 4,51- ocena bardzo dobry</a:t>
            </a:r>
          </a:p>
          <a:p>
            <a:pPr>
              <a:buNone/>
            </a:pPr>
            <a:r>
              <a:rPr lang="pl-PL" dirty="0" smtClean="0"/>
              <a:t>	 3,21-4,50 - dobry plus</a:t>
            </a:r>
          </a:p>
          <a:p>
            <a:pPr>
              <a:buNone/>
            </a:pPr>
            <a:r>
              <a:rPr lang="pl-PL" dirty="0" smtClean="0"/>
              <a:t>	 3,71-4,20 – dobry</a:t>
            </a:r>
          </a:p>
          <a:p>
            <a:pPr>
              <a:buNone/>
            </a:pPr>
            <a:r>
              <a:rPr lang="pl-PL" dirty="0" smtClean="0"/>
              <a:t>	 3,21-3,70 - dostateczny plus</a:t>
            </a:r>
          </a:p>
          <a:p>
            <a:pPr>
              <a:buNone/>
            </a:pPr>
            <a:r>
              <a:rPr lang="pl-PL" dirty="0" smtClean="0"/>
              <a:t>	     do 3,20 - dostateczny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dodatkowe informacje o odbytych praktykach i otrzymanych nagrodach.</a:t>
            </a:r>
          </a:p>
          <a:p>
            <a:pPr marL="109728" indent="0">
              <a:buNone/>
            </a:pPr>
            <a:r>
              <a:rPr lang="pl-PL" dirty="0"/>
              <a:t> </a:t>
            </a: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Dziekanat specjalnym pismem skierowanym do studentów ostatniego roku studiów wszystkich kierunków - informuje o terminie dostarczenia wniosków z informacjami, które powinny być umieszczone w punkcie 6.1 suplementu do dyplomu.</a:t>
            </a:r>
          </a:p>
          <a:p>
            <a:pPr marL="10972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530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395536" y="2420888"/>
            <a:ext cx="8183562" cy="1050925"/>
          </a:xfrm>
        </p:spPr>
        <p:txBody>
          <a:bodyPr/>
          <a:lstStyle/>
          <a:p>
            <a:pPr algn="ctr"/>
            <a:r>
              <a:rPr lang="pl-PL" dirty="0" smtClean="0"/>
              <a:t>DZIĘKUJĘ ZA UWAGĘ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428596" y="2500306"/>
            <a:ext cx="8183562" cy="1050925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FORMALNOŚCI PRZED WYDANIEM DYPLOMU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260648"/>
            <a:ext cx="8183880" cy="59046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2400" b="1" dirty="0" smtClean="0"/>
              <a:t>Zaliczenie wszystkich przedmiotów przewidzianych planem studiów</a:t>
            </a:r>
            <a:r>
              <a:rPr lang="pl-PL" sz="2400" dirty="0" smtClean="0"/>
              <a:t>.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Dopilnowanie, aby wszystkie wpisy zostały uzupełnione w systemie USOS – </a:t>
            </a:r>
            <a:r>
              <a:rPr lang="pl-PL" sz="2400" b="1" dirty="0" smtClean="0"/>
              <a:t>data ostatniego wpisu to data ukończenia studiów </a:t>
            </a:r>
            <a:r>
              <a:rPr lang="pl-PL" sz="2400" dirty="0" smtClean="0"/>
              <a:t>(wyj. kierunek </a:t>
            </a:r>
            <a:r>
              <a:rPr lang="pl-PL" sz="2400" smtClean="0"/>
              <a:t>dietetyka-data obrony).</a:t>
            </a:r>
            <a:endParaRPr lang="pl-PL" sz="2400" dirty="0" smtClean="0"/>
          </a:p>
          <a:p>
            <a:pPr marL="109728" indent="0" algn="just">
              <a:buNone/>
            </a:pPr>
            <a:endParaRPr lang="pl-PL" sz="2400" b="1" dirty="0" smtClean="0"/>
          </a:p>
          <a:p>
            <a:pPr algn="just"/>
            <a:r>
              <a:rPr lang="pl-PL" sz="2400" dirty="0" smtClean="0"/>
              <a:t>Zwrot kart dostępu i kluczyka od szatni do sekretariatu Instytutu Stomatologii (ul. Montelupich 4) -  DOT. STUDENTÓW KIERUNKU LEKARSKO-DENTYSTYCZNEGO.</a:t>
            </a:r>
          </a:p>
          <a:p>
            <a:pPr algn="just"/>
            <a:r>
              <a:rPr lang="pl-PL" sz="2400" dirty="0" smtClean="0"/>
              <a:t>Zwrot identyfikatorów do Dziekanatu – dot. studentów pozostałych kierunków.</a:t>
            </a:r>
          </a:p>
          <a:p>
            <a:pPr algn="just">
              <a:buNone/>
            </a:pPr>
            <a:endParaRPr lang="pl-PL" sz="2400" b="1" dirty="0" smtClean="0"/>
          </a:p>
          <a:p>
            <a:pPr algn="just"/>
            <a:r>
              <a:rPr lang="pl-PL" sz="2400" dirty="0" smtClean="0"/>
              <a:t>Rozliczenie z bibliotekami i akademikiem.</a:t>
            </a:r>
          </a:p>
          <a:p>
            <a:pPr algn="just">
              <a:buNone/>
            </a:pPr>
            <a:endParaRPr lang="pl-PL" sz="2400" dirty="0" smtClean="0"/>
          </a:p>
          <a:p>
            <a:r>
              <a:rPr lang="pl-PL" sz="2400" dirty="0" smtClean="0"/>
              <a:t>Uregulowanie płatności:</a:t>
            </a:r>
          </a:p>
          <a:p>
            <a:pPr>
              <a:buNone/>
            </a:pPr>
            <a:r>
              <a:rPr lang="pl-PL" sz="2400" dirty="0" smtClean="0"/>
              <a:t>- za czesne,</a:t>
            </a:r>
          </a:p>
          <a:p>
            <a:pPr>
              <a:buNone/>
            </a:pPr>
            <a:r>
              <a:rPr lang="pl-PL" sz="2400" dirty="0" smtClean="0"/>
              <a:t>- za powtarzanie przedmiotów.</a:t>
            </a:r>
          </a:p>
          <a:p>
            <a:pPr algn="just"/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400" b="1" dirty="0" smtClean="0"/>
              <a:t>Dokumenty składane w Dziekanacie </a:t>
            </a:r>
          </a:p>
          <a:p>
            <a:pPr algn="just">
              <a:buNone/>
            </a:pPr>
            <a:r>
              <a:rPr lang="pl-PL" sz="2400" dirty="0" smtClean="0"/>
              <a:t>(wykaz i druki dostępne na stronie Wydziału):</a:t>
            </a:r>
          </a:p>
          <a:p>
            <a:pPr>
              <a:buNone/>
            </a:pPr>
            <a:endParaRPr lang="pl-PL" dirty="0" smtClean="0"/>
          </a:p>
          <a:p>
            <a:pPr algn="just">
              <a:buNone/>
            </a:pPr>
            <a:r>
              <a:rPr lang="pl-PL" sz="2400" dirty="0" smtClean="0"/>
              <a:t>1. Formularz dot. badania losów absolwentów  WL UJ CM - wypełniony za pośrednictwem serwisu </a:t>
            </a:r>
            <a:r>
              <a:rPr lang="pl-PL" sz="2400" dirty="0" err="1" smtClean="0"/>
              <a:t>USOSweb</a:t>
            </a:r>
            <a:r>
              <a:rPr lang="pl-PL" sz="2400" dirty="0" smtClean="0"/>
              <a:t>, wydrukowany i podpisany.</a:t>
            </a:r>
          </a:p>
          <a:p>
            <a:pPr>
              <a:buNone/>
            </a:pPr>
            <a:endParaRPr lang="pl-PL" sz="2400" dirty="0" smtClean="0"/>
          </a:p>
          <a:p>
            <a:pPr algn="just">
              <a:buNone/>
            </a:pPr>
            <a:r>
              <a:rPr lang="pl-PL" sz="2400" dirty="0" smtClean="0"/>
              <a:t>2. Zdjęcia (45x64 mm) – bez białej ramki</a:t>
            </a:r>
          </a:p>
          <a:p>
            <a:pPr algn="just">
              <a:buNone/>
            </a:pPr>
            <a:r>
              <a:rPr lang="pl-PL" sz="2400" dirty="0" smtClean="0"/>
              <a:t>- dyplom w języku polskim - 4 zdjęcia</a:t>
            </a:r>
          </a:p>
          <a:p>
            <a:pPr algn="just">
              <a:buNone/>
            </a:pPr>
            <a:r>
              <a:rPr lang="pl-PL" sz="2400" dirty="0" smtClean="0"/>
              <a:t>- do każdego odpisu w języku obcym -1 zdjęcie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400" dirty="0" smtClean="0"/>
              <a:t>3. Potwierdzenie opłaty za wydanie dyplomu:</a:t>
            </a:r>
          </a:p>
          <a:p>
            <a:pPr algn="just">
              <a:buNone/>
            </a:pPr>
            <a:endParaRPr lang="pl-PL" sz="2400" dirty="0" smtClean="0"/>
          </a:p>
          <a:p>
            <a:pPr algn="just">
              <a:buNone/>
            </a:pPr>
            <a:r>
              <a:rPr lang="pl-PL" sz="2400" dirty="0" smtClean="0"/>
              <a:t>- w języku polskim - 60 zł. </a:t>
            </a:r>
          </a:p>
          <a:p>
            <a:pPr>
              <a:buNone/>
            </a:pPr>
            <a:r>
              <a:rPr lang="pl-PL" sz="2400" dirty="0" smtClean="0"/>
              <a:t>(oryginał, dwa odpisy i odpis przeznaczony do akt)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- w języku obcym – 40 zł. za każdy odpis (angielski, niemiecki, francuski, hiszpański, rosyjski)</a:t>
            </a:r>
          </a:p>
          <a:p>
            <a:pPr algn="just">
              <a:buFontTx/>
              <a:buChar char="-"/>
            </a:pPr>
            <a:endParaRPr lang="pl-PL" sz="2400" dirty="0" smtClean="0"/>
          </a:p>
          <a:p>
            <a:pPr algn="just">
              <a:buNone/>
            </a:pPr>
            <a:r>
              <a:rPr lang="pl-PL" sz="2400" dirty="0" smtClean="0"/>
              <a:t>	Płatne na indywidualny numer rachunku studenta (konto wirtualne związane z programem studenta dostępne w systemie USOS)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ymbol zastępczy zawartości 6" descr="wniosek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7224" y="928670"/>
            <a:ext cx="2981505" cy="4389438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071934" y="928670"/>
            <a:ext cx="4500594" cy="492922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9600" dirty="0" smtClean="0"/>
              <a:t>4. Wniosek o wydanie dyplomu w języku obcym</a:t>
            </a:r>
          </a:p>
          <a:p>
            <a:pPr>
              <a:buNone/>
            </a:pPr>
            <a:endParaRPr lang="pl-PL" sz="9600" dirty="0" smtClean="0"/>
          </a:p>
          <a:p>
            <a:pPr>
              <a:buNone/>
            </a:pPr>
            <a:r>
              <a:rPr lang="pl-PL" sz="9600" dirty="0" smtClean="0"/>
              <a:t>- zaznaczamy jaki  język </a:t>
            </a:r>
          </a:p>
          <a:p>
            <a:pPr>
              <a:buNone/>
            </a:pPr>
            <a:r>
              <a:rPr lang="pl-PL" sz="9600" dirty="0" smtClean="0"/>
              <a:t>	i ile egzemplarzy,</a:t>
            </a:r>
          </a:p>
          <a:p>
            <a:pPr>
              <a:buFontTx/>
              <a:buChar char="-"/>
            </a:pPr>
            <a:endParaRPr lang="pl-PL" sz="9600" dirty="0" smtClean="0"/>
          </a:p>
          <a:p>
            <a:pPr>
              <a:buNone/>
            </a:pPr>
            <a:r>
              <a:rPr lang="pl-PL" sz="9600" dirty="0" smtClean="0"/>
              <a:t>- zaznaczamy liczbę suplementów (od 1 do 3) bezpłatnie, tylko w języku angielskim,</a:t>
            </a:r>
          </a:p>
          <a:p>
            <a:pPr>
              <a:buFontTx/>
              <a:buChar char="-"/>
            </a:pPr>
            <a:endParaRPr lang="pl-PL" sz="9600" dirty="0" smtClean="0"/>
          </a:p>
          <a:p>
            <a:pPr>
              <a:buNone/>
            </a:pPr>
            <a:r>
              <a:rPr lang="pl-PL" sz="9600" dirty="0" smtClean="0"/>
              <a:t>-	wniosek może być złożony najpóźniej w terminie 30 dni od daty ukończenia studiów.</a:t>
            </a:r>
          </a:p>
          <a:p>
            <a:pPr>
              <a:buNone/>
            </a:pPr>
            <a:endParaRPr lang="pl-PL" sz="9600" dirty="0" smtClean="0"/>
          </a:p>
          <a:p>
            <a:pPr>
              <a:buFontTx/>
              <a:buChar char="-"/>
            </a:pPr>
            <a:endParaRPr lang="pl-PL" sz="2400" dirty="0" smtClean="0"/>
          </a:p>
          <a:p>
            <a:pPr>
              <a:buFontTx/>
              <a:buChar char="-"/>
            </a:pPr>
            <a:endParaRPr lang="pl-PL" sz="2400" dirty="0" smtClean="0"/>
          </a:p>
          <a:p>
            <a:pPr>
              <a:buFontTx/>
              <a:buChar char="-"/>
            </a:pPr>
            <a:endParaRPr lang="pl-PL" sz="2400" dirty="0" smtClean="0"/>
          </a:p>
          <a:p>
            <a:pPr>
              <a:buFontTx/>
              <a:buChar char="-"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2910" y="571480"/>
            <a:ext cx="8229600" cy="4525963"/>
          </a:xfrm>
        </p:spPr>
        <p:txBody>
          <a:bodyPr/>
          <a:lstStyle/>
          <a:p>
            <a:endParaRPr lang="pl-PL" dirty="0" smtClean="0"/>
          </a:p>
          <a:p>
            <a:endParaRPr lang="pl-PL" sz="2800" dirty="0" smtClean="0"/>
          </a:p>
          <a:p>
            <a:endParaRPr lang="pl-PL" sz="2800" dirty="0" smtClean="0"/>
          </a:p>
          <a:p>
            <a:r>
              <a:rPr lang="pl-PL" sz="2800" dirty="0" smtClean="0"/>
              <a:t>W terminie 7 dni od daty złożenia dokumentów do dyplomu absolwenci otrzymują</a:t>
            </a:r>
            <a:r>
              <a:rPr lang="pl-PL" sz="2800" b="1" dirty="0" smtClean="0"/>
              <a:t> zaświadczenie o ukończeniu studiów.</a:t>
            </a:r>
            <a:endParaRPr lang="pl-PL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2600" b="1" dirty="0" smtClean="0"/>
              <a:t>	Informacje, które znajdują się  w zaświadczeniu:</a:t>
            </a:r>
          </a:p>
          <a:p>
            <a:pPr>
              <a:buNone/>
            </a:pPr>
            <a:endParaRPr lang="pl-PL" sz="2600" b="1" dirty="0" smtClean="0"/>
          </a:p>
          <a:p>
            <a:pPr>
              <a:buNone/>
            </a:pPr>
            <a:r>
              <a:rPr lang="pl-PL" sz="2600" dirty="0" smtClean="0"/>
              <a:t>- dane osobowe absolwenta,</a:t>
            </a:r>
          </a:p>
          <a:p>
            <a:pPr>
              <a:buNone/>
            </a:pPr>
            <a:r>
              <a:rPr lang="pl-PL" sz="2600" dirty="0" smtClean="0"/>
              <a:t>- okres studiowania,</a:t>
            </a:r>
          </a:p>
          <a:p>
            <a:pPr>
              <a:buNone/>
            </a:pPr>
            <a:r>
              <a:rPr lang="pl-PL" sz="2600" dirty="0" smtClean="0"/>
              <a:t>- tytuł zawodowy: lekarz, lekarz-dentysta, licencjat, magister </a:t>
            </a:r>
          </a:p>
          <a:p>
            <a:pPr>
              <a:buNone/>
            </a:pPr>
            <a:r>
              <a:rPr lang="pl-PL" sz="2600" dirty="0" smtClean="0"/>
              <a:t>- wynik ukończenia studiów,</a:t>
            </a:r>
          </a:p>
          <a:p>
            <a:pPr>
              <a:buNone/>
            </a:pPr>
            <a:r>
              <a:rPr lang="pl-PL" sz="2600" dirty="0" smtClean="0"/>
              <a:t>- data ukończenia studiów,</a:t>
            </a:r>
          </a:p>
          <a:p>
            <a:pPr>
              <a:buNone/>
            </a:pPr>
            <a:r>
              <a:rPr lang="pl-PL" sz="2600" dirty="0" smtClean="0"/>
              <a:t>- data wydania dyplomu,</a:t>
            </a:r>
          </a:p>
          <a:p>
            <a:pPr>
              <a:buNone/>
            </a:pPr>
            <a:r>
              <a:rPr lang="pl-PL" sz="2600" dirty="0" smtClean="0"/>
              <a:t>- numer albumu,</a:t>
            </a:r>
          </a:p>
          <a:p>
            <a:pPr>
              <a:buNone/>
            </a:pPr>
            <a:r>
              <a:rPr lang="pl-PL" sz="2600" dirty="0" smtClean="0"/>
              <a:t>- numer dyplomu,</a:t>
            </a:r>
          </a:p>
          <a:p>
            <a:pPr>
              <a:buNone/>
            </a:pPr>
            <a:r>
              <a:rPr lang="pl-PL" sz="2600" dirty="0" smtClean="0"/>
              <a:t>- średnia ważona i arytmetyczna,</a:t>
            </a:r>
          </a:p>
          <a:p>
            <a:pPr>
              <a:buNone/>
            </a:pPr>
            <a:r>
              <a:rPr lang="pl-PL" sz="2600" dirty="0" smtClean="0"/>
              <a:t>- informacja, że studia odbywały się w języku polskim. </a:t>
            </a:r>
          </a:p>
          <a:p>
            <a:pPr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1140</TotalTime>
  <Words>724</Words>
  <Application>Microsoft Office PowerPoint</Application>
  <PresentationFormat>Pokaz na ekranie (4:3)</PresentationFormat>
  <Paragraphs>171</Paragraphs>
  <Slides>24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Hol</vt:lpstr>
      <vt:lpstr>Dyplom  ukończenia studiów  i suplement do dyplomu</vt:lpstr>
      <vt:lpstr>Prezentacja programu PowerPoint</vt:lpstr>
      <vt:lpstr>FORMALNOŚCI PRZED WYDANIEM DYPLOMU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DYPLOM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SUPLEMENT DO DYPLOMU</vt:lpstr>
      <vt:lpstr>Prezentacja programu PowerPoint</vt:lpstr>
      <vt:lpstr>Informacje zawarte w suplemencie to między innymi: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Dominik</dc:creator>
  <cp:lastModifiedBy>Sachajdak Karolina</cp:lastModifiedBy>
  <cp:revision>225</cp:revision>
  <cp:lastPrinted>2016-12-09T09:36:04Z</cp:lastPrinted>
  <dcterms:created xsi:type="dcterms:W3CDTF">2016-11-11T15:54:56Z</dcterms:created>
  <dcterms:modified xsi:type="dcterms:W3CDTF">2016-12-13T07:46:58Z</dcterms:modified>
</cp:coreProperties>
</file>