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80" r:id="rId3"/>
    <p:sldId id="281" r:id="rId4"/>
    <p:sldId id="282" r:id="rId5"/>
    <p:sldId id="292" r:id="rId6"/>
    <p:sldId id="279" r:id="rId7"/>
    <p:sldId id="285" r:id="rId8"/>
    <p:sldId id="284" r:id="rId9"/>
    <p:sldId id="286" r:id="rId10"/>
    <p:sldId id="287" r:id="rId11"/>
    <p:sldId id="290" r:id="rId12"/>
    <p:sldId id="288" r:id="rId13"/>
    <p:sldId id="293" r:id="rId14"/>
    <p:sldId id="289" r:id="rId15"/>
    <p:sldId id="27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l.uj.edu.pl/studenci/program-wymiany-kraj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2214554"/>
            <a:ext cx="7772400" cy="257176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WYMIANA MIĘDZYUCZELNIANA </a:t>
            </a:r>
            <a:br>
              <a:rPr lang="pl-PL" dirty="0" smtClean="0"/>
            </a:br>
            <a:r>
              <a:rPr lang="pl-PL" sz="5400" dirty="0" smtClean="0">
                <a:solidFill>
                  <a:srgbClr val="FF0000"/>
                </a:solidFill>
              </a:rPr>
              <a:t>MOSTUM</a:t>
            </a:r>
            <a:endParaRPr lang="pl-PL" sz="5400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500694" y="6000768"/>
            <a:ext cx="3000396" cy="638164"/>
          </a:xfrm>
        </p:spPr>
        <p:txBody>
          <a:bodyPr>
            <a:normAutofit/>
          </a:bodyPr>
          <a:lstStyle/>
          <a:p>
            <a:pPr algn="r"/>
            <a:r>
              <a:rPr lang="pl-PL" sz="2400" dirty="0" smtClean="0">
                <a:solidFill>
                  <a:srgbClr val="002060"/>
                </a:solidFill>
              </a:rPr>
              <a:t> mgr Anna Groń</a:t>
            </a:r>
          </a:p>
          <a:p>
            <a:pPr algn="r"/>
            <a:endParaRPr lang="pl-PL" sz="2400" dirty="0" smtClean="0">
              <a:solidFill>
                <a:srgbClr val="002060"/>
              </a:solidFill>
            </a:endParaRPr>
          </a:p>
          <a:p>
            <a:pPr algn="r"/>
            <a:endParaRPr lang="pl-PL" sz="2400" dirty="0" smtClean="0"/>
          </a:p>
          <a:p>
            <a:pPr algn="r"/>
            <a:endParaRPr lang="pl-PL" sz="2400" dirty="0" smtClean="0"/>
          </a:p>
          <a:p>
            <a:pPr algn="r"/>
            <a:endParaRPr lang="pl-PL" sz="2400" dirty="0"/>
          </a:p>
        </p:txBody>
      </p:sp>
      <p:pic>
        <p:nvPicPr>
          <p:cNvPr id="4" name="Picture 2" descr="C:\Users\Dominik\Desktop\tabliczka_fin_04032013.p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6717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7158" y="571481"/>
            <a:ext cx="8429684" cy="52864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dirty="0" smtClean="0"/>
              <a:t>Studenci realizują program według ustalonego</a:t>
            </a:r>
          </a:p>
          <a:p>
            <a:pPr algn="just">
              <a:buNone/>
            </a:pPr>
            <a:r>
              <a:rPr lang="pl-PL" sz="2800" dirty="0" smtClean="0"/>
              <a:t>PLANU zaakceptowanego przez uczelnię</a:t>
            </a:r>
          </a:p>
          <a:p>
            <a:pPr algn="just">
              <a:buNone/>
            </a:pPr>
            <a:r>
              <a:rPr lang="pl-PL" sz="2800" dirty="0" smtClean="0"/>
              <a:t>macierzystą i uczelnię przyjmującą.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Wszelkich formalności dotyczących wymiany</a:t>
            </a:r>
          </a:p>
          <a:p>
            <a:pPr>
              <a:buNone/>
            </a:pPr>
            <a:r>
              <a:rPr lang="pl-PL" sz="2800" dirty="0" smtClean="0"/>
              <a:t>należy dokonać w Dziekanacie Wydziału</a:t>
            </a:r>
          </a:p>
          <a:p>
            <a:pPr>
              <a:buNone/>
            </a:pPr>
            <a:r>
              <a:rPr lang="pl-PL" sz="2800" dirty="0" smtClean="0"/>
              <a:t>Lekarskiego w  pokoju nr 6.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 </a:t>
            </a:r>
          </a:p>
          <a:p>
            <a:pPr>
              <a:buNone/>
            </a:pPr>
            <a:endParaRPr lang="pl-PL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Studenci Wydziału Lekarskiego UJ CM powinni</a:t>
            </a:r>
          </a:p>
          <a:p>
            <a:pPr algn="just">
              <a:buNone/>
            </a:pPr>
            <a:r>
              <a:rPr lang="pl-PL" dirty="0" smtClean="0"/>
              <a:t>przed wyjazdem złożyć </a:t>
            </a:r>
            <a:r>
              <a:rPr lang="pl-PL" b="1" dirty="0" smtClean="0"/>
              <a:t>podanie </a:t>
            </a:r>
            <a:r>
              <a:rPr lang="pl-PL" dirty="0" smtClean="0"/>
              <a:t>do Dziekana </a:t>
            </a:r>
          </a:p>
          <a:p>
            <a:pPr algn="just">
              <a:buNone/>
            </a:pPr>
            <a:r>
              <a:rPr lang="pl-PL" dirty="0" smtClean="0"/>
              <a:t>z prośbą, o zgodę na uznanie i przepisanie</a:t>
            </a:r>
          </a:p>
          <a:p>
            <a:pPr algn="just">
              <a:buNone/>
            </a:pPr>
            <a:r>
              <a:rPr lang="pl-PL" dirty="0" smtClean="0"/>
              <a:t>ocen uzyskanych na uczelni przyjmującej</a:t>
            </a:r>
          </a:p>
          <a:p>
            <a:pPr algn="just">
              <a:buNone/>
            </a:pPr>
            <a:r>
              <a:rPr lang="pl-PL" dirty="0" smtClean="0"/>
              <a:t>(wstępna zgoda).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Ostateczna  weryfikacja (dot. np. ilości godzin)</a:t>
            </a:r>
          </a:p>
          <a:p>
            <a:pPr>
              <a:buNone/>
            </a:pPr>
            <a:r>
              <a:rPr lang="pl-PL" dirty="0" smtClean="0"/>
              <a:t>i przepisanie ocen są możliwe tylko na </a:t>
            </a:r>
          </a:p>
          <a:p>
            <a:pPr>
              <a:buNone/>
            </a:pPr>
            <a:r>
              <a:rPr lang="pl-PL" dirty="0" smtClean="0"/>
              <a:t>podstawie oryginalnego dokumentu z uczelni</a:t>
            </a:r>
          </a:p>
          <a:p>
            <a:pPr>
              <a:buNone/>
            </a:pPr>
            <a:r>
              <a:rPr lang="pl-PL" dirty="0" smtClean="0"/>
              <a:t>przyjmującej.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3929090"/>
          </a:xfrm>
        </p:spPr>
        <p:txBody>
          <a:bodyPr>
            <a:noAutofit/>
          </a:bodyPr>
          <a:lstStyle/>
          <a:p>
            <a:pPr lvl="1" algn="just">
              <a:buNone/>
            </a:pPr>
            <a:r>
              <a:rPr lang="pl-PL" sz="2800" dirty="0" smtClean="0"/>
              <a:t>Studenci powinni poinformować</a:t>
            </a:r>
          </a:p>
          <a:p>
            <a:pPr lvl="1" algn="just">
              <a:buNone/>
            </a:pPr>
            <a:r>
              <a:rPr lang="pl-PL" sz="2800" dirty="0" smtClean="0"/>
              <a:t>koordynatorów przedmiotów </a:t>
            </a:r>
          </a:p>
          <a:p>
            <a:pPr lvl="1" algn="just">
              <a:buNone/>
            </a:pPr>
            <a:r>
              <a:rPr lang="pl-PL" sz="2800" dirty="0" smtClean="0"/>
              <a:t>o planowanym wyjeździe, oraz ustalić</a:t>
            </a:r>
          </a:p>
          <a:p>
            <a:pPr lvl="1" algn="just">
              <a:buNone/>
            </a:pPr>
            <a:r>
              <a:rPr lang="pl-PL" sz="2800" dirty="0" smtClean="0"/>
              <a:t>sposób  zaliczenia przedmiotów, których</a:t>
            </a:r>
          </a:p>
          <a:p>
            <a:pPr lvl="1" algn="just">
              <a:buNone/>
            </a:pPr>
            <a:r>
              <a:rPr lang="pl-PL" sz="2800" dirty="0" smtClean="0"/>
              <a:t>nie będą mogli zrealizować podczas </a:t>
            </a:r>
          </a:p>
          <a:p>
            <a:pPr lvl="1" algn="just">
              <a:buNone/>
            </a:pPr>
            <a:r>
              <a:rPr lang="pl-PL" sz="2800" dirty="0" smtClean="0"/>
              <a:t>wyjazdu.</a:t>
            </a:r>
          </a:p>
          <a:p>
            <a:pPr lvl="1">
              <a:buNone/>
            </a:pP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57718"/>
          </a:xfrm>
        </p:spPr>
        <p:txBody>
          <a:bodyPr/>
          <a:lstStyle/>
          <a:p>
            <a:pPr lvl="1">
              <a:buNone/>
            </a:pPr>
            <a:r>
              <a:rPr lang="pl-PL" sz="2800" dirty="0" smtClean="0"/>
              <a:t> Regulamin MOSTUM zakłada, że na uczelni </a:t>
            </a:r>
          </a:p>
          <a:p>
            <a:pPr lvl="1">
              <a:buNone/>
            </a:pPr>
            <a:r>
              <a:rPr lang="pl-PL" sz="2800" dirty="0" smtClean="0"/>
              <a:t> przyjmującej, można  zrealizować</a:t>
            </a:r>
          </a:p>
          <a:p>
            <a:pPr lvl="1">
              <a:buNone/>
            </a:pPr>
            <a:r>
              <a:rPr lang="pl-PL" sz="2800" dirty="0" smtClean="0"/>
              <a:t> przedmioty tylko z konkretnego roku</a:t>
            </a:r>
          </a:p>
          <a:p>
            <a:pPr lvl="1">
              <a:buNone/>
            </a:pPr>
            <a:r>
              <a:rPr lang="pl-PL" sz="2800" dirty="0" smtClean="0"/>
              <a:t> studiów, natomiast ewentualne różnice</a:t>
            </a:r>
          </a:p>
          <a:p>
            <a:pPr lvl="1">
              <a:buNone/>
            </a:pPr>
            <a:r>
              <a:rPr lang="pl-PL" sz="2800" dirty="0" smtClean="0"/>
              <a:t> programowe powinny być wyrównane po</a:t>
            </a:r>
          </a:p>
          <a:p>
            <a:pPr lvl="1">
              <a:buNone/>
            </a:pPr>
            <a:r>
              <a:rPr lang="pl-PL" sz="2800" dirty="0" smtClean="0"/>
              <a:t> powrocie na uczelni macierzystej.</a:t>
            </a:r>
          </a:p>
          <a:p>
            <a:pPr lvl="1">
              <a:buNone/>
            </a:pP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 Po powrocie studenci przedstawiają oryginalny</a:t>
            </a:r>
          </a:p>
          <a:p>
            <a:pPr algn="just">
              <a:buNone/>
            </a:pPr>
            <a:r>
              <a:rPr lang="pl-PL" dirty="0" smtClean="0"/>
              <a:t> transkrypt, na podstawie którego Dziekan</a:t>
            </a:r>
          </a:p>
          <a:p>
            <a:pPr algn="just">
              <a:buNone/>
            </a:pPr>
            <a:r>
              <a:rPr lang="pl-PL" dirty="0" smtClean="0"/>
              <a:t> Wydziału Lekarskiego zalicza zrealizowany</a:t>
            </a:r>
          </a:p>
          <a:p>
            <a:pPr algn="just">
              <a:buNone/>
            </a:pPr>
            <a:r>
              <a:rPr lang="pl-PL" dirty="0" smtClean="0"/>
              <a:t> program i przepisuje uzyskane oceny, w tym</a:t>
            </a:r>
          </a:p>
          <a:p>
            <a:pPr algn="just">
              <a:buNone/>
            </a:pPr>
            <a:r>
              <a:rPr lang="pl-PL" dirty="0" smtClean="0"/>
              <a:t> również oceny negatywne.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Oceny przepisywane są z punktami ECTS</a:t>
            </a:r>
          </a:p>
          <a:p>
            <a:pPr>
              <a:buNone/>
            </a:pPr>
            <a:r>
              <a:rPr lang="pl-PL" dirty="0" smtClean="0"/>
              <a:t>obowiązującymi na Wydziale Lekarskim  </a:t>
            </a:r>
          </a:p>
          <a:p>
            <a:pPr>
              <a:buNone/>
            </a:pPr>
            <a:r>
              <a:rPr lang="pl-PL" dirty="0" smtClean="0"/>
              <a:t>UJ CM.                                                            </a:t>
            </a:r>
          </a:p>
          <a:p>
            <a:pPr>
              <a:buNone/>
            </a:pPr>
            <a:endParaRPr lang="pl-PL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pl-PL" sz="2800" dirty="0" smtClean="0"/>
              <a:t>Udział w programie MOSTUM stanowi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pl-PL" sz="2800" dirty="0" smtClean="0"/>
              <a:t>podstawę do otrzymania </a:t>
            </a:r>
            <a:r>
              <a:rPr lang="pl-PL" sz="2800" dirty="0" err="1" smtClean="0"/>
              <a:t>iPlanu</a:t>
            </a:r>
            <a:r>
              <a:rPr lang="pl-PL" sz="2800" dirty="0" smtClean="0"/>
              <a:t>.</a:t>
            </a: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2428875"/>
            <a:ext cx="9144000" cy="1050925"/>
          </a:xfrm>
        </p:spPr>
        <p:txBody>
          <a:bodyPr/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55721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MOSTUM</a:t>
            </a:r>
            <a:endParaRPr lang="pl-PL" sz="3200" dirty="0" smtClean="0"/>
          </a:p>
          <a:p>
            <a:pPr algn="ctr">
              <a:buNone/>
            </a:pPr>
            <a:r>
              <a:rPr lang="pl-PL" dirty="0" err="1" smtClean="0"/>
              <a:t>(</a:t>
            </a:r>
            <a:r>
              <a:rPr lang="pl-PL" dirty="0" err="1" smtClean="0">
                <a:solidFill>
                  <a:srgbClr val="FF0000"/>
                </a:solidFill>
              </a:rPr>
              <a:t>MO</a:t>
            </a:r>
            <a:r>
              <a:rPr lang="pl-PL" dirty="0" err="1" smtClean="0"/>
              <a:t>bilnoś</a:t>
            </a:r>
            <a:r>
              <a:rPr lang="pl-PL" dirty="0" smtClean="0"/>
              <a:t>ć </a:t>
            </a:r>
            <a:r>
              <a:rPr lang="pl-PL" dirty="0" err="1" smtClean="0">
                <a:solidFill>
                  <a:srgbClr val="FF0000"/>
                </a:solidFill>
              </a:rPr>
              <a:t>ST</a:t>
            </a:r>
            <a:r>
              <a:rPr lang="pl-PL" dirty="0" err="1" smtClean="0"/>
              <a:t>udentów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U</a:t>
            </a:r>
            <a:r>
              <a:rPr lang="pl-PL" dirty="0" smtClean="0"/>
              <a:t>czelni </a:t>
            </a:r>
            <a:r>
              <a:rPr lang="pl-PL" dirty="0" smtClean="0">
                <a:solidFill>
                  <a:srgbClr val="FF0000"/>
                </a:solidFill>
              </a:rPr>
              <a:t>M</a:t>
            </a:r>
            <a:r>
              <a:rPr lang="pl-PL" dirty="0" smtClean="0"/>
              <a:t>edycznych)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- jest ogólnopolskim programem międzyuczelnianej wymiany studentów kierunków medycznych,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umożliwia realizację jednego </a:t>
            </a:r>
            <a:r>
              <a:rPr lang="pl-PL" b="1" dirty="0" smtClean="0"/>
              <a:t>semestru</a:t>
            </a:r>
            <a:r>
              <a:rPr lang="pl-PL" dirty="0" smtClean="0"/>
              <a:t> lub jednego</a:t>
            </a:r>
            <a:r>
              <a:rPr lang="pl-PL" b="1" dirty="0" smtClean="0"/>
              <a:t> roku </a:t>
            </a:r>
            <a:r>
              <a:rPr lang="pl-PL" dirty="0" smtClean="0"/>
              <a:t>studiów medycznych w uczelni innej niż macierzysta, w ramach tego samego kierunku studiów.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Do programu mogą aplikować studenci:</a:t>
            </a:r>
          </a:p>
          <a:p>
            <a:pPr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studiów stacjonarnych,</a:t>
            </a:r>
          </a:p>
          <a:p>
            <a:pPr>
              <a:buNone/>
            </a:pPr>
            <a:endParaRPr lang="pl-PL" b="1" dirty="0" smtClean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co najmniej drugiego roku </a:t>
            </a:r>
            <a:r>
              <a:rPr lang="pl-PL" dirty="0" smtClean="0"/>
              <a:t>studiów pierwszego stopnia lub jednolitych studiów magisterskich, bądź studenci co najmniej </a:t>
            </a:r>
            <a:r>
              <a:rPr lang="pl-PL" b="1" dirty="0" smtClean="0"/>
              <a:t>drugiego semestru </a:t>
            </a:r>
            <a:r>
              <a:rPr lang="pl-PL" dirty="0" smtClean="0"/>
              <a:t>studiów stacjonarnych drugiego stopnia,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nie przebywający na urlopie dziekańskim lub innym urlopie wynikającym z Regulaminu Studiów, 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którzy </a:t>
            </a:r>
            <a:r>
              <a:rPr lang="pl-PL" b="1" dirty="0" smtClean="0"/>
              <a:t>zaliczyli </a:t>
            </a:r>
            <a:r>
              <a:rPr lang="pl-PL" dirty="0" smtClean="0"/>
              <a:t>na uczelni macierzystej </a:t>
            </a:r>
            <a:r>
              <a:rPr lang="pl-PL" b="1" dirty="0" smtClean="0"/>
              <a:t>rok </a:t>
            </a:r>
            <a:r>
              <a:rPr lang="pl-PL" dirty="0" smtClean="0"/>
              <a:t>lub semestr </a:t>
            </a:r>
            <a:r>
              <a:rPr lang="pl-PL" b="1" dirty="0" smtClean="0"/>
              <a:t>poprzedzający studia w ramach wymiany MOSTUM.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- Studentowi uczestniczącemu w Programie MOSTUM przysługują stypendia socjalne, naukowe, oraz inne, do których jest uprawniony w Uczelni macierzystej - stypendia wypłaca uczelnia macierzysta studenta,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- legitymacja jest podbijana na uczelni macierzystej.</a:t>
            </a:r>
          </a:p>
          <a:p>
            <a:pPr>
              <a:buNone/>
            </a:pPr>
            <a:r>
              <a:rPr lang="pl-PL" sz="2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4714909"/>
          </a:xfrm>
        </p:spPr>
        <p:txBody>
          <a:bodyPr>
            <a:normAutofit/>
          </a:bodyPr>
          <a:lstStyle/>
          <a:p>
            <a:endParaRPr lang="pl-PL" sz="3600" dirty="0" smtClean="0"/>
          </a:p>
          <a:p>
            <a:pPr>
              <a:buNone/>
            </a:pPr>
            <a:r>
              <a:rPr lang="pl-PL" sz="2800" dirty="0" smtClean="0"/>
              <a:t>	Szczegółowe informacje dotyczące  programu znajdują się w </a:t>
            </a:r>
            <a:r>
              <a:rPr lang="pl-PL" sz="2800" b="1" dirty="0" smtClean="0"/>
              <a:t>Regulaminie Programu Mobilności Studentów Uczelni Medycznych (MOSTUM) </a:t>
            </a:r>
            <a:r>
              <a:rPr lang="pl-PL" sz="2800" dirty="0" smtClean="0"/>
              <a:t>dostępnym na stronie:</a:t>
            </a:r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r>
              <a:rPr lang="pl-PL" sz="3200" b="1" dirty="0" smtClean="0">
                <a:hlinkClick r:id="rId2"/>
              </a:rPr>
              <a:t>http://www.wl.uj.edu.pl/studenci/program-</a:t>
            </a:r>
          </a:p>
          <a:p>
            <a:pPr>
              <a:buNone/>
            </a:pPr>
            <a:r>
              <a:rPr lang="pl-PL" sz="3200" b="1" dirty="0" smtClean="0">
                <a:hlinkClick r:id="rId2"/>
              </a:rPr>
              <a:t>wymiany-kraj</a:t>
            </a:r>
            <a:endParaRPr lang="pl-PL" sz="3200" b="1" dirty="0" smtClean="0"/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endParaRPr lang="pl-PL" sz="4400" b="1" dirty="0" smtClean="0"/>
          </a:p>
          <a:p>
            <a:pPr>
              <a:buNone/>
            </a:pPr>
            <a:endParaRPr lang="pl-P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- Regulamin</a:t>
            </a:r>
            <a:r>
              <a:rPr lang="pl-PL" dirty="0" smtClean="0"/>
              <a:t> dotyczy studentów wszystkich uczelni (również UJ CM), które przystąpiły do porozumienia,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- natomiast </a:t>
            </a:r>
            <a:r>
              <a:rPr lang="pl-PL" b="1" dirty="0" smtClean="0"/>
              <a:t>druki</a:t>
            </a:r>
            <a:r>
              <a:rPr lang="pl-PL" dirty="0" smtClean="0"/>
              <a:t> dostępne na wspomnianej stronie są przeznaczone dla osób, które aplikują na Wydział Lekarski UJ CM z innych uczelni.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57868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pl-PL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pl-PL" b="1" dirty="0" smtClean="0"/>
              <a:t>Studenci Wydziału Lekarskiego UJ CM, którzy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b="1" dirty="0" smtClean="0"/>
              <a:t> aplikują na inne uczelnie powinni zapoznać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b="1" dirty="0" smtClean="0"/>
              <a:t>się z zasadami i uzupełnić formularze uczelni,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b="1" dirty="0" smtClean="0"/>
              <a:t> na którą zamierzają wyjechać.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Rekrutacja studentów na każdej Uczelni</a:t>
            </a:r>
          </a:p>
          <a:p>
            <a:pPr>
              <a:buNone/>
            </a:pPr>
            <a:r>
              <a:rPr lang="pl-PL" sz="2800" smtClean="0"/>
              <a:t>odbywa </a:t>
            </a:r>
            <a:r>
              <a:rPr lang="pl-PL" sz="2800" dirty="0" smtClean="0"/>
              <a:t>się w terminie od: 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r>
              <a:rPr lang="pl-PL" sz="4400" b="1" dirty="0" smtClean="0"/>
              <a:t>1 maja do 1 czerwca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1354</TotalTime>
  <Words>430</Words>
  <Application>Microsoft Office PowerPoint</Application>
  <PresentationFormat>Pokaz na ekranie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Hol</vt:lpstr>
      <vt:lpstr>WYMIANA MIĘDZYUCZELNIANA  MOSTUM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Dominik</dc:creator>
  <cp:lastModifiedBy>Sachajdak Karolina</cp:lastModifiedBy>
  <cp:revision>283</cp:revision>
  <dcterms:created xsi:type="dcterms:W3CDTF">2016-11-11T15:54:56Z</dcterms:created>
  <dcterms:modified xsi:type="dcterms:W3CDTF">2016-12-13T07:47:39Z</dcterms:modified>
</cp:coreProperties>
</file>